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13716000" cx="24387175"/>
  <p:notesSz cx="6858000" cy="9144000"/>
  <p:embeddedFontLst>
    <p:embeddedFont>
      <p:font typeface="Nunito SemiBold"/>
      <p:regular r:id="rId14"/>
      <p:bold r:id="rId15"/>
      <p:italic r:id="rId16"/>
      <p:boldItalic r:id="rId17"/>
    </p:embeddedFont>
    <p:embeddedFont>
      <p:font typeface="Nuni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2" roundtripDataSignature="AMtx7mi67Uy4uGDOQ0BH1+mCJHpBlaYSE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9EE8ED4-BFC3-4BDB-A2E1-343FC9D1002C}">
  <a:tblStyle styleId="{69EE8ED4-BFC3-4BDB-A2E1-343FC9D100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italic.fntdata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SemiBold-bold.fntdata"/><Relationship Id="rId14" Type="http://schemas.openxmlformats.org/officeDocument/2006/relationships/font" Target="fonts/NunitoSemiBold-regular.fntdata"/><Relationship Id="rId17" Type="http://schemas.openxmlformats.org/officeDocument/2006/relationships/font" Target="fonts/NunitoSemiBold-boldItalic.fntdata"/><Relationship Id="rId16" Type="http://schemas.openxmlformats.org/officeDocument/2006/relationships/font" Target="fonts/NunitoSemiBold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Nunito-bold.fntdata"/><Relationship Id="rId6" Type="http://schemas.openxmlformats.org/officeDocument/2006/relationships/slide" Target="slides/slide1.xml"/><Relationship Id="rId18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jpg>
</file>

<file path=ppt/media/image14.jpg>
</file>

<file path=ppt/media/image2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70cd69a401_4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370cd69a401_4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6f4ca86eb8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 scenario is as follow: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Lookup payee account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Lookup payer account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Initiate Quoting for the transfer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Perform Transfer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g36f4ca86eb8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705da98810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3705da98810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705da98810_0_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g3705da98810_0_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 Slide 1">
    <p:bg>
      <p:bgPr>
        <a:solidFill>
          <a:schemeClr val="dk2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253041" y="655339"/>
            <a:ext cx="32272689" cy="16136345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2"/>
          <p:cNvSpPr txBox="1"/>
          <p:nvPr>
            <p:ph type="ctrTitle"/>
          </p:nvPr>
        </p:nvSpPr>
        <p:spPr>
          <a:xfrm>
            <a:off x="1695846" y="2389384"/>
            <a:ext cx="12286059" cy="56692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b="1"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1695846" y="8435371"/>
            <a:ext cx="12286059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6FE2F0"/>
              </a:buClr>
              <a:buSzPts val="4800"/>
              <a:buNone/>
              <a:defRPr sz="4800">
                <a:solidFill>
                  <a:srgbClr val="6FE2F0"/>
                </a:solidFill>
              </a:defRPr>
            </a:lvl1pPr>
            <a:lvl2pPr lvl="1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/>
            </a:lvl2pPr>
            <a:lvl3pPr lvl="2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3pPr>
            <a:lvl4pPr lvl="3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4pPr>
            <a:lvl5pPr lvl="4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5pPr>
            <a:lvl6pPr lvl="5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6pPr>
            <a:lvl7pPr lvl="6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7pPr>
            <a:lvl8pPr lvl="7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8pPr>
            <a:lvl9pPr lvl="8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/>
            </a:lvl9pPr>
          </a:lstStyle>
          <a:p/>
        </p:txBody>
      </p:sp>
      <p:sp>
        <p:nvSpPr>
          <p:cNvPr id="18" name="Google Shape;18;p1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12"/>
          <p:cNvSpPr/>
          <p:nvPr/>
        </p:nvSpPr>
        <p:spPr>
          <a:xfrm>
            <a:off x="17603756" y="1202239"/>
            <a:ext cx="5122167" cy="5122167"/>
          </a:xfrm>
          <a:prstGeom prst="ellipse">
            <a:avLst/>
          </a:prstGeom>
          <a:noFill/>
          <a:ln cap="flat" cmpd="sng" w="1016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12"/>
          <p:cNvSpPr/>
          <p:nvPr/>
        </p:nvSpPr>
        <p:spPr>
          <a:xfrm>
            <a:off x="20014718" y="8787051"/>
            <a:ext cx="2711205" cy="2711205"/>
          </a:xfrm>
          <a:prstGeom prst="ellipse">
            <a:avLst/>
          </a:prstGeom>
          <a:noFill/>
          <a:ln cap="flat" cmpd="sng" w="1016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12"/>
          <p:cNvSpPr/>
          <p:nvPr/>
        </p:nvSpPr>
        <p:spPr>
          <a:xfrm>
            <a:off x="15123517" y="3117984"/>
            <a:ext cx="7132072" cy="7132072"/>
          </a:xfrm>
          <a:prstGeom prst="ellipse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Only" type="titleOnly">
  <p:cSld name="TITLE_ONLY">
    <p:bg>
      <p:bgPr>
        <a:solidFill>
          <a:schemeClr val="dk2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 txBox="1"/>
          <p:nvPr>
            <p:ph type="title"/>
          </p:nvPr>
        </p:nvSpPr>
        <p:spPr>
          <a:xfrm>
            <a:off x="1676619" y="730251"/>
            <a:ext cx="18295802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8800"/>
              <a:buFont typeface="Arial"/>
              <a:buNone/>
              <a:defRPr>
                <a:solidFill>
                  <a:schemeClr val="lt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95" name="Google Shape;95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600200" y="3381377"/>
            <a:ext cx="26824696" cy="13412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97186" y="901042"/>
            <a:ext cx="2413370" cy="241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 2">
  <p:cSld name="1_Section Header 2">
    <p:bg>
      <p:bgPr>
        <a:solidFill>
          <a:schemeClr val="dk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 txBox="1"/>
          <p:nvPr>
            <p:ph type="title"/>
          </p:nvPr>
        </p:nvSpPr>
        <p:spPr>
          <a:xfrm>
            <a:off x="1663917" y="4191413"/>
            <a:ext cx="21033938" cy="49335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2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6FE2F0"/>
              </a:buClr>
              <a:buSzPts val="4800"/>
              <a:buNone/>
              <a:defRPr sz="4800">
                <a:solidFill>
                  <a:srgbClr val="6FE2F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4000"/>
              <a:buNone/>
              <a:defRPr sz="4000">
                <a:solidFill>
                  <a:srgbClr val="9C888C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600"/>
              <a:buNone/>
              <a:defRPr sz="3600">
                <a:solidFill>
                  <a:srgbClr val="9C888C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9pPr>
          </a:lstStyle>
          <a:p/>
        </p:txBody>
      </p:sp>
      <p:sp>
        <p:nvSpPr>
          <p:cNvPr id="100" name="Google Shape;100;p2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02" name="Google Shape;102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6521521" y="3078499"/>
            <a:ext cx="32272689" cy="161363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3799" y="735098"/>
            <a:ext cx="3348739" cy="3348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 1">
  <p:cSld name="2_Title and Content 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/>
          <p:nvPr/>
        </p:nvSpPr>
        <p:spPr>
          <a:xfrm>
            <a:off x="0" y="0"/>
            <a:ext cx="24387175" cy="6031149"/>
          </a:xfrm>
          <a:prstGeom prst="rect">
            <a:avLst/>
          </a:prstGeom>
          <a:gradFill>
            <a:gsLst>
              <a:gs pos="0">
                <a:schemeClr val="lt1"/>
              </a:gs>
              <a:gs pos="90000">
                <a:schemeClr val="accent3"/>
              </a:gs>
              <a:gs pos="100000">
                <a:schemeClr val="accent3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6918" y="-4903094"/>
            <a:ext cx="27140450" cy="10177669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3"/>
          <p:cNvSpPr/>
          <p:nvPr/>
        </p:nvSpPr>
        <p:spPr>
          <a:xfrm>
            <a:off x="0" y="564204"/>
            <a:ext cx="24387175" cy="5466945"/>
          </a:xfrm>
          <a:prstGeom prst="rect">
            <a:avLst/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3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0" name="Google Shape;110;p23"/>
          <p:cNvSpPr txBox="1"/>
          <p:nvPr>
            <p:ph type="title"/>
          </p:nvPr>
        </p:nvSpPr>
        <p:spPr>
          <a:xfrm>
            <a:off x="1676619" y="730251"/>
            <a:ext cx="18295802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3"/>
          <p:cNvSpPr txBox="1"/>
          <p:nvPr>
            <p:ph idx="1" type="body"/>
          </p:nvPr>
        </p:nvSpPr>
        <p:spPr>
          <a:xfrm>
            <a:off x="1676619" y="3651250"/>
            <a:ext cx="21033938" cy="8304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5600"/>
              <a:buChar char="•"/>
              <a:defRPr>
                <a:solidFill>
                  <a:schemeClr val="accent1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800"/>
              <a:buChar char="•"/>
              <a:defRPr>
                <a:solidFill>
                  <a:schemeClr val="accent1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000"/>
              <a:buChar char="•"/>
              <a:defRPr>
                <a:solidFill>
                  <a:schemeClr val="accent1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12" name="Google Shape;11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97476" y="901187"/>
            <a:ext cx="2413080" cy="2413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 1">
  <p:cSld name="1_Title and Content 1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4"/>
          <p:cNvSpPr/>
          <p:nvPr/>
        </p:nvSpPr>
        <p:spPr>
          <a:xfrm>
            <a:off x="0" y="0"/>
            <a:ext cx="24387175" cy="6031149"/>
          </a:xfrm>
          <a:prstGeom prst="rect">
            <a:avLst/>
          </a:prstGeom>
          <a:gradFill>
            <a:gsLst>
              <a:gs pos="0">
                <a:schemeClr val="lt1"/>
              </a:gs>
              <a:gs pos="90000">
                <a:schemeClr val="accent2"/>
              </a:gs>
              <a:gs pos="100000">
                <a:schemeClr val="accent2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5" name="Google Shape;115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6918" y="-4903094"/>
            <a:ext cx="27140450" cy="10177669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4"/>
          <p:cNvSpPr/>
          <p:nvPr/>
        </p:nvSpPr>
        <p:spPr>
          <a:xfrm>
            <a:off x="0" y="564204"/>
            <a:ext cx="24387175" cy="5466945"/>
          </a:xfrm>
          <a:prstGeom prst="rect">
            <a:avLst/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4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4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19" name="Google Shape;119;p24"/>
          <p:cNvSpPr txBox="1"/>
          <p:nvPr>
            <p:ph type="title"/>
          </p:nvPr>
        </p:nvSpPr>
        <p:spPr>
          <a:xfrm>
            <a:off x="1676619" y="730251"/>
            <a:ext cx="18295802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4"/>
          <p:cNvSpPr txBox="1"/>
          <p:nvPr>
            <p:ph idx="1" type="body"/>
          </p:nvPr>
        </p:nvSpPr>
        <p:spPr>
          <a:xfrm>
            <a:off x="1676619" y="3651250"/>
            <a:ext cx="21033938" cy="8304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5600"/>
              <a:buChar char="•"/>
              <a:defRPr>
                <a:solidFill>
                  <a:schemeClr val="accent1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800"/>
              <a:buChar char="•"/>
              <a:defRPr>
                <a:solidFill>
                  <a:schemeClr val="accent1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000"/>
              <a:buChar char="•"/>
              <a:defRPr>
                <a:solidFill>
                  <a:schemeClr val="accent1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21" name="Google Shape;121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97476" y="901187"/>
            <a:ext cx="2413080" cy="2413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2">
  <p:cSld name="Title and Content 2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5"/>
          <p:cNvSpPr/>
          <p:nvPr/>
        </p:nvSpPr>
        <p:spPr>
          <a:xfrm>
            <a:off x="0" y="0"/>
            <a:ext cx="24387175" cy="6031149"/>
          </a:xfrm>
          <a:prstGeom prst="rect">
            <a:avLst/>
          </a:prstGeom>
          <a:gradFill>
            <a:gsLst>
              <a:gs pos="0">
                <a:schemeClr val="lt1"/>
              </a:gs>
              <a:gs pos="90000">
                <a:schemeClr val="accent1"/>
              </a:gs>
              <a:gs pos="100000">
                <a:schemeClr val="accent1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6918" y="-4903094"/>
            <a:ext cx="27140450" cy="1017766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5"/>
          <p:cNvSpPr/>
          <p:nvPr/>
        </p:nvSpPr>
        <p:spPr>
          <a:xfrm>
            <a:off x="0" y="564204"/>
            <a:ext cx="20116800" cy="5466945"/>
          </a:xfrm>
          <a:prstGeom prst="round1Rect">
            <a:avLst>
              <a:gd fmla="val 35919" name="adj"/>
            </a:avLst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5"/>
          <p:cNvSpPr txBox="1"/>
          <p:nvPr>
            <p:ph type="title"/>
          </p:nvPr>
        </p:nvSpPr>
        <p:spPr>
          <a:xfrm>
            <a:off x="1676618" y="730251"/>
            <a:ext cx="14506882" cy="3199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5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9" name="Google Shape;129;p25"/>
          <p:cNvSpPr/>
          <p:nvPr>
            <p:ph idx="2" type="pic"/>
          </p:nvPr>
        </p:nvSpPr>
        <p:spPr>
          <a:xfrm>
            <a:off x="16056506" y="3929441"/>
            <a:ext cx="7617876" cy="7617876"/>
          </a:xfrm>
          <a:prstGeom prst="ellipse">
            <a:avLst/>
          </a:prstGeom>
          <a:solidFill>
            <a:schemeClr val="lt1"/>
          </a:solidFill>
          <a:ln cap="flat" cmpd="sng" w="101600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0" sx="102000" rotWithShape="0" algn="ctr" sy="102000">
              <a:schemeClr val="accent2">
                <a:alpha val="9803"/>
              </a:schemeClr>
            </a:outerShdw>
          </a:effectLst>
        </p:spPr>
      </p:sp>
      <p:sp>
        <p:nvSpPr>
          <p:cNvPr id="130" name="Google Shape;130;p25"/>
          <p:cNvSpPr txBox="1"/>
          <p:nvPr>
            <p:ph idx="1" type="body"/>
          </p:nvPr>
        </p:nvSpPr>
        <p:spPr>
          <a:xfrm>
            <a:off x="1676618" y="4292600"/>
            <a:ext cx="14506882" cy="76635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600"/>
              <a:buChar char="•"/>
              <a:defRPr>
                <a:solidFill>
                  <a:schemeClr val="dk2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800"/>
              <a:buChar char="•"/>
              <a:defRPr>
                <a:solidFill>
                  <a:schemeClr val="dk2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Char char="•"/>
              <a:defRPr>
                <a:solidFill>
                  <a:schemeClr val="dk2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31" name="Google Shape;131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61012" y="564204"/>
            <a:ext cx="2413370" cy="241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 2">
  <p:cSld name="1_Title and Content 2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/>
          <p:nvPr/>
        </p:nvSpPr>
        <p:spPr>
          <a:xfrm>
            <a:off x="0" y="-41564"/>
            <a:ext cx="24387175" cy="6031149"/>
          </a:xfrm>
          <a:prstGeom prst="rect">
            <a:avLst/>
          </a:prstGeom>
          <a:gradFill>
            <a:gsLst>
              <a:gs pos="0">
                <a:schemeClr val="lt1"/>
              </a:gs>
              <a:gs pos="88000">
                <a:schemeClr val="dk1"/>
              </a:gs>
              <a:gs pos="100000">
                <a:schemeClr val="dk1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4" name="Google Shape;134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6918" y="-4903094"/>
            <a:ext cx="27140450" cy="10177669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6"/>
          <p:cNvSpPr/>
          <p:nvPr/>
        </p:nvSpPr>
        <p:spPr>
          <a:xfrm>
            <a:off x="0" y="564204"/>
            <a:ext cx="20116800" cy="5466945"/>
          </a:xfrm>
          <a:prstGeom prst="round1Rect">
            <a:avLst>
              <a:gd fmla="val 35919" name="adj"/>
            </a:avLst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6"/>
          <p:cNvSpPr txBox="1"/>
          <p:nvPr>
            <p:ph type="title"/>
          </p:nvPr>
        </p:nvSpPr>
        <p:spPr>
          <a:xfrm>
            <a:off x="1676618" y="730251"/>
            <a:ext cx="14506882" cy="3199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6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6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9" name="Google Shape;139;p26"/>
          <p:cNvSpPr/>
          <p:nvPr>
            <p:ph idx="2" type="pic"/>
          </p:nvPr>
        </p:nvSpPr>
        <p:spPr>
          <a:xfrm>
            <a:off x="16056506" y="3929441"/>
            <a:ext cx="7617876" cy="7617876"/>
          </a:xfrm>
          <a:prstGeom prst="ellipse">
            <a:avLst/>
          </a:prstGeom>
          <a:solidFill>
            <a:schemeClr val="lt1"/>
          </a:solidFill>
          <a:ln cap="flat" cmpd="sng" w="1016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0" sx="102000" rotWithShape="0" algn="ctr" sy="102000">
              <a:schemeClr val="accent2">
                <a:alpha val="9803"/>
              </a:schemeClr>
            </a:outerShdw>
          </a:effectLst>
        </p:spPr>
      </p:sp>
      <p:sp>
        <p:nvSpPr>
          <p:cNvPr id="140" name="Google Shape;140;p26"/>
          <p:cNvSpPr txBox="1"/>
          <p:nvPr>
            <p:ph idx="1" type="body"/>
          </p:nvPr>
        </p:nvSpPr>
        <p:spPr>
          <a:xfrm>
            <a:off x="1676618" y="4292600"/>
            <a:ext cx="14506882" cy="76635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600"/>
              <a:buChar char="•"/>
              <a:defRPr>
                <a:solidFill>
                  <a:schemeClr val="dk2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800"/>
              <a:buChar char="•"/>
              <a:defRPr>
                <a:solidFill>
                  <a:schemeClr val="dk2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Char char="•"/>
              <a:defRPr>
                <a:solidFill>
                  <a:schemeClr val="dk2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41" name="Google Shape;141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61012" y="564204"/>
            <a:ext cx="2413370" cy="241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 2">
  <p:cSld name="2_Title and Content 2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/>
          <p:nvPr/>
        </p:nvSpPr>
        <p:spPr>
          <a:xfrm>
            <a:off x="0" y="-41564"/>
            <a:ext cx="24387175" cy="6031149"/>
          </a:xfrm>
          <a:prstGeom prst="rect">
            <a:avLst/>
          </a:prstGeom>
          <a:gradFill>
            <a:gsLst>
              <a:gs pos="0">
                <a:schemeClr val="lt1"/>
              </a:gs>
              <a:gs pos="88000">
                <a:schemeClr val="accent4"/>
              </a:gs>
              <a:gs pos="100000">
                <a:schemeClr val="accent4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6918" y="-4903094"/>
            <a:ext cx="27140450" cy="10177669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7"/>
          <p:cNvSpPr/>
          <p:nvPr/>
        </p:nvSpPr>
        <p:spPr>
          <a:xfrm>
            <a:off x="0" y="564204"/>
            <a:ext cx="20116800" cy="5466945"/>
          </a:xfrm>
          <a:prstGeom prst="round1Rect">
            <a:avLst>
              <a:gd fmla="val 35919" name="adj"/>
            </a:avLst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7"/>
          <p:cNvSpPr txBox="1"/>
          <p:nvPr>
            <p:ph type="title"/>
          </p:nvPr>
        </p:nvSpPr>
        <p:spPr>
          <a:xfrm>
            <a:off x="1676618" y="730251"/>
            <a:ext cx="14506882" cy="3199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2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7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9" name="Google Shape;149;p27"/>
          <p:cNvSpPr/>
          <p:nvPr>
            <p:ph idx="2" type="pic"/>
          </p:nvPr>
        </p:nvSpPr>
        <p:spPr>
          <a:xfrm>
            <a:off x="16056506" y="3929441"/>
            <a:ext cx="7617876" cy="7617876"/>
          </a:xfrm>
          <a:prstGeom prst="ellipse">
            <a:avLst/>
          </a:prstGeom>
          <a:solidFill>
            <a:schemeClr val="lt1"/>
          </a:solidFill>
          <a:ln cap="flat" cmpd="sng" w="1016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0" sx="102000" rotWithShape="0" algn="ctr" sy="102000">
              <a:schemeClr val="accent2">
                <a:alpha val="9803"/>
              </a:schemeClr>
            </a:outerShdw>
          </a:effectLst>
        </p:spPr>
      </p:sp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1676618" y="4292600"/>
            <a:ext cx="14506882" cy="76635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600"/>
              <a:buChar char="•"/>
              <a:defRPr>
                <a:solidFill>
                  <a:schemeClr val="dk2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800"/>
              <a:buChar char="•"/>
              <a:defRPr>
                <a:solidFill>
                  <a:schemeClr val="dk2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Char char="•"/>
              <a:defRPr>
                <a:solidFill>
                  <a:schemeClr val="dk2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51" name="Google Shape;151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61012" y="564204"/>
            <a:ext cx="2413370" cy="241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and Content 2">
  <p:cSld name="4_Title and Content 2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/>
          <p:nvPr/>
        </p:nvSpPr>
        <p:spPr>
          <a:xfrm>
            <a:off x="0" y="-41564"/>
            <a:ext cx="24387175" cy="6031149"/>
          </a:xfrm>
          <a:prstGeom prst="rect">
            <a:avLst/>
          </a:prstGeom>
          <a:gradFill>
            <a:gsLst>
              <a:gs pos="0">
                <a:schemeClr val="lt1"/>
              </a:gs>
              <a:gs pos="88000">
                <a:schemeClr val="accent5"/>
              </a:gs>
              <a:gs pos="100000">
                <a:schemeClr val="accent5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6918" y="-4903094"/>
            <a:ext cx="27140450" cy="1017766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8"/>
          <p:cNvSpPr/>
          <p:nvPr/>
        </p:nvSpPr>
        <p:spPr>
          <a:xfrm>
            <a:off x="0" y="564204"/>
            <a:ext cx="20116800" cy="5466945"/>
          </a:xfrm>
          <a:prstGeom prst="round1Rect">
            <a:avLst>
              <a:gd fmla="val 35919" name="adj"/>
            </a:avLst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8"/>
          <p:cNvSpPr txBox="1"/>
          <p:nvPr>
            <p:ph type="title"/>
          </p:nvPr>
        </p:nvSpPr>
        <p:spPr>
          <a:xfrm>
            <a:off x="1676618" y="730251"/>
            <a:ext cx="14506882" cy="3199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8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8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9" name="Google Shape;159;p28"/>
          <p:cNvSpPr/>
          <p:nvPr>
            <p:ph idx="2" type="pic"/>
          </p:nvPr>
        </p:nvSpPr>
        <p:spPr>
          <a:xfrm>
            <a:off x="16056506" y="3929441"/>
            <a:ext cx="7617876" cy="7617876"/>
          </a:xfrm>
          <a:prstGeom prst="ellipse">
            <a:avLst/>
          </a:prstGeom>
          <a:solidFill>
            <a:schemeClr val="lt1"/>
          </a:solidFill>
          <a:ln cap="flat" cmpd="sng" w="1016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0" sx="102000" rotWithShape="0" algn="ctr" sy="102000">
              <a:schemeClr val="accent2">
                <a:alpha val="9803"/>
              </a:schemeClr>
            </a:outerShdw>
          </a:effectLst>
        </p:spPr>
      </p:sp>
      <p:sp>
        <p:nvSpPr>
          <p:cNvPr id="160" name="Google Shape;160;p28"/>
          <p:cNvSpPr txBox="1"/>
          <p:nvPr>
            <p:ph idx="1" type="body"/>
          </p:nvPr>
        </p:nvSpPr>
        <p:spPr>
          <a:xfrm>
            <a:off x="1676618" y="4292600"/>
            <a:ext cx="14506882" cy="76635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600"/>
              <a:buChar char="•"/>
              <a:defRPr>
                <a:solidFill>
                  <a:schemeClr val="dk2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800"/>
              <a:buChar char="•"/>
              <a:defRPr>
                <a:solidFill>
                  <a:schemeClr val="dk2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Char char="•"/>
              <a:defRPr>
                <a:solidFill>
                  <a:schemeClr val="dk2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61" name="Google Shape;16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61012" y="564204"/>
            <a:ext cx="2413370" cy="241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3">
  <p:cSld name="Title and Content 3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9"/>
          <p:cNvSpPr txBox="1"/>
          <p:nvPr>
            <p:ph type="title"/>
          </p:nvPr>
        </p:nvSpPr>
        <p:spPr>
          <a:xfrm>
            <a:off x="1676619" y="730251"/>
            <a:ext cx="18295802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9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29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66" name="Google Shape;166;p29"/>
          <p:cNvSpPr txBox="1"/>
          <p:nvPr>
            <p:ph idx="1" type="body"/>
          </p:nvPr>
        </p:nvSpPr>
        <p:spPr>
          <a:xfrm>
            <a:off x="1676619" y="3651250"/>
            <a:ext cx="21033938" cy="8304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5600"/>
              <a:buChar char="•"/>
              <a:defRPr>
                <a:solidFill>
                  <a:schemeClr val="accent1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800"/>
              <a:buChar char="•"/>
              <a:defRPr>
                <a:solidFill>
                  <a:schemeClr val="accent1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000"/>
              <a:buChar char="•"/>
              <a:defRPr>
                <a:solidFill>
                  <a:schemeClr val="accent1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167" name="Google Shape;167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297186" y="901042"/>
            <a:ext cx="2413370" cy="241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1676619" y="730251"/>
            <a:ext cx="18295802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30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0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600200" y="3381377"/>
            <a:ext cx="26824696" cy="13412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97186" y="901042"/>
            <a:ext cx="2413370" cy="241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and Content 1">
  <p:cSld name="3_Title and Content 1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/>
          <p:nvPr/>
        </p:nvSpPr>
        <p:spPr>
          <a:xfrm>
            <a:off x="-1" y="0"/>
            <a:ext cx="24387175" cy="6031149"/>
          </a:xfrm>
          <a:prstGeom prst="rect">
            <a:avLst/>
          </a:prstGeom>
          <a:gradFill>
            <a:gsLst>
              <a:gs pos="0">
                <a:schemeClr val="lt1"/>
              </a:gs>
              <a:gs pos="90000">
                <a:schemeClr val="accent5"/>
              </a:gs>
              <a:gs pos="100000">
                <a:schemeClr val="accent5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" name="Google Shape;25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6918" y="-4903094"/>
            <a:ext cx="27140450" cy="10177669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13"/>
          <p:cNvSpPr/>
          <p:nvPr/>
        </p:nvSpPr>
        <p:spPr>
          <a:xfrm>
            <a:off x="0" y="564204"/>
            <a:ext cx="24387175" cy="5466945"/>
          </a:xfrm>
          <a:prstGeom prst="rect">
            <a:avLst/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13"/>
          <p:cNvSpPr txBox="1"/>
          <p:nvPr>
            <p:ph type="title"/>
          </p:nvPr>
        </p:nvSpPr>
        <p:spPr>
          <a:xfrm>
            <a:off x="1676619" y="730251"/>
            <a:ext cx="18295802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3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3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13"/>
          <p:cNvSpPr txBox="1"/>
          <p:nvPr>
            <p:ph idx="1" type="body"/>
          </p:nvPr>
        </p:nvSpPr>
        <p:spPr>
          <a:xfrm>
            <a:off x="1676619" y="3651250"/>
            <a:ext cx="21033938" cy="8304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5600"/>
              <a:buChar char="•"/>
              <a:defRPr>
                <a:solidFill>
                  <a:schemeClr val="accent1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800"/>
              <a:buChar char="•"/>
              <a:defRPr>
                <a:solidFill>
                  <a:schemeClr val="accent1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000"/>
              <a:buChar char="•"/>
              <a:defRPr>
                <a:solidFill>
                  <a:schemeClr val="accent1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31" name="Google Shape;3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97476" y="901187"/>
            <a:ext cx="2413080" cy="2413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Blank" type="blank">
  <p:cSld name="BLANK">
    <p:bg>
      <p:bgPr>
        <a:solidFill>
          <a:schemeClr val="dk2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3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7" name="Google Shape;177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297186" y="901042"/>
            <a:ext cx="2413370" cy="241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3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81" name="Google Shape;181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297186" y="901042"/>
            <a:ext cx="2413370" cy="241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1">
  <p:cSld name="Title and Content 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4"/>
          <p:cNvSpPr/>
          <p:nvPr/>
        </p:nvSpPr>
        <p:spPr>
          <a:xfrm>
            <a:off x="0" y="0"/>
            <a:ext cx="24387175" cy="6031149"/>
          </a:xfrm>
          <a:prstGeom prst="rect">
            <a:avLst/>
          </a:prstGeom>
          <a:gradFill>
            <a:gsLst>
              <a:gs pos="0">
                <a:schemeClr val="lt1"/>
              </a:gs>
              <a:gs pos="90000">
                <a:schemeClr val="accent4"/>
              </a:gs>
              <a:gs pos="100000">
                <a:schemeClr val="accent4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" name="Google Shape;34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6918" y="-4903094"/>
            <a:ext cx="27140450" cy="10177669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14"/>
          <p:cNvSpPr/>
          <p:nvPr/>
        </p:nvSpPr>
        <p:spPr>
          <a:xfrm>
            <a:off x="0" y="564204"/>
            <a:ext cx="24387175" cy="5466945"/>
          </a:xfrm>
          <a:prstGeom prst="rect">
            <a:avLst/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14"/>
          <p:cNvSpPr txBox="1"/>
          <p:nvPr>
            <p:ph type="title"/>
          </p:nvPr>
        </p:nvSpPr>
        <p:spPr>
          <a:xfrm>
            <a:off x="1676619" y="730251"/>
            <a:ext cx="1829470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4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9" name="Google Shape;39;p14"/>
          <p:cNvSpPr txBox="1"/>
          <p:nvPr>
            <p:ph idx="1" type="body"/>
          </p:nvPr>
        </p:nvSpPr>
        <p:spPr>
          <a:xfrm>
            <a:off x="1676619" y="3651250"/>
            <a:ext cx="21033938" cy="8304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5600"/>
              <a:buChar char="•"/>
              <a:defRPr>
                <a:solidFill>
                  <a:schemeClr val="accent1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800"/>
              <a:buChar char="•"/>
              <a:defRPr>
                <a:solidFill>
                  <a:schemeClr val="accent1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000"/>
              <a:buChar char="•"/>
              <a:defRPr>
                <a:solidFill>
                  <a:schemeClr val="accent1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40" name="Google Shape;4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97476" y="901187"/>
            <a:ext cx="2413080" cy="2413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and Content 1">
  <p:cSld name="4_Title and Content 1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5"/>
          <p:cNvSpPr/>
          <p:nvPr/>
        </p:nvSpPr>
        <p:spPr>
          <a:xfrm>
            <a:off x="0" y="0"/>
            <a:ext cx="24387175" cy="6031149"/>
          </a:xfrm>
          <a:prstGeom prst="rect">
            <a:avLst/>
          </a:prstGeom>
          <a:gradFill>
            <a:gsLst>
              <a:gs pos="0">
                <a:schemeClr val="lt1"/>
              </a:gs>
              <a:gs pos="90000">
                <a:schemeClr val="dk1"/>
              </a:gs>
              <a:gs pos="100000">
                <a:schemeClr val="dk1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" name="Google Shape;43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6918" y="-4903094"/>
            <a:ext cx="27140450" cy="10177669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5"/>
          <p:cNvSpPr/>
          <p:nvPr/>
        </p:nvSpPr>
        <p:spPr>
          <a:xfrm>
            <a:off x="0" y="564204"/>
            <a:ext cx="24387175" cy="5466945"/>
          </a:xfrm>
          <a:prstGeom prst="rect">
            <a:avLst/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15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7" name="Google Shape;47;p15"/>
          <p:cNvSpPr txBox="1"/>
          <p:nvPr>
            <p:ph type="title"/>
          </p:nvPr>
        </p:nvSpPr>
        <p:spPr>
          <a:xfrm>
            <a:off x="1676619" y="730251"/>
            <a:ext cx="18295802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" type="body"/>
          </p:nvPr>
        </p:nvSpPr>
        <p:spPr>
          <a:xfrm>
            <a:off x="1676619" y="3651250"/>
            <a:ext cx="21033938" cy="83048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5600"/>
              <a:buChar char="•"/>
              <a:defRPr>
                <a:solidFill>
                  <a:schemeClr val="accent1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800"/>
              <a:buChar char="•"/>
              <a:defRPr>
                <a:solidFill>
                  <a:schemeClr val="accent1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4000"/>
              <a:buChar char="•"/>
              <a:defRPr>
                <a:solidFill>
                  <a:schemeClr val="accent1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•"/>
              <a:defRPr>
                <a:solidFill>
                  <a:schemeClr val="accen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49" name="Google Shape;4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297476" y="901187"/>
            <a:ext cx="2413080" cy="24130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_Title and Content 2">
  <p:cSld name="3_Title and Content 2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/>
          <p:nvPr/>
        </p:nvSpPr>
        <p:spPr>
          <a:xfrm>
            <a:off x="0" y="-41564"/>
            <a:ext cx="24387175" cy="6031149"/>
          </a:xfrm>
          <a:prstGeom prst="rect">
            <a:avLst/>
          </a:prstGeom>
          <a:gradFill>
            <a:gsLst>
              <a:gs pos="0">
                <a:schemeClr val="lt1"/>
              </a:gs>
              <a:gs pos="88000">
                <a:schemeClr val="accent3"/>
              </a:gs>
              <a:gs pos="100000">
                <a:schemeClr val="accent3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2" name="Google Shape;52;p1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6918" y="-4903094"/>
            <a:ext cx="27140450" cy="10177669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6"/>
          <p:cNvSpPr/>
          <p:nvPr/>
        </p:nvSpPr>
        <p:spPr>
          <a:xfrm>
            <a:off x="0" y="564204"/>
            <a:ext cx="20116800" cy="5466945"/>
          </a:xfrm>
          <a:prstGeom prst="round1Rect">
            <a:avLst>
              <a:gd fmla="val 35919" name="adj"/>
            </a:avLst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16"/>
          <p:cNvSpPr txBox="1"/>
          <p:nvPr>
            <p:ph type="title"/>
          </p:nvPr>
        </p:nvSpPr>
        <p:spPr>
          <a:xfrm>
            <a:off x="1676618" y="730251"/>
            <a:ext cx="14506882" cy="3199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6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6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7" name="Google Shape;57;p16"/>
          <p:cNvSpPr/>
          <p:nvPr>
            <p:ph idx="2" type="pic"/>
          </p:nvPr>
        </p:nvSpPr>
        <p:spPr>
          <a:xfrm>
            <a:off x="16056506" y="3929441"/>
            <a:ext cx="7617876" cy="7617876"/>
          </a:xfrm>
          <a:prstGeom prst="ellipse">
            <a:avLst/>
          </a:prstGeom>
          <a:solidFill>
            <a:schemeClr val="lt1"/>
          </a:solidFill>
          <a:ln cap="flat" cmpd="sng" w="101600">
            <a:solidFill>
              <a:schemeClr val="accent4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0" sx="102000" rotWithShape="0" algn="ctr" sy="102000">
              <a:schemeClr val="accent2">
                <a:alpha val="9803"/>
              </a:schemeClr>
            </a:outerShdw>
          </a:effectLst>
        </p:spPr>
      </p:sp>
      <p:sp>
        <p:nvSpPr>
          <p:cNvPr id="58" name="Google Shape;58;p16"/>
          <p:cNvSpPr txBox="1"/>
          <p:nvPr>
            <p:ph idx="1" type="body"/>
          </p:nvPr>
        </p:nvSpPr>
        <p:spPr>
          <a:xfrm>
            <a:off x="1676618" y="4292600"/>
            <a:ext cx="14506882" cy="76635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600"/>
              <a:buChar char="•"/>
              <a:defRPr>
                <a:solidFill>
                  <a:schemeClr val="dk2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800"/>
              <a:buChar char="•"/>
              <a:defRPr>
                <a:solidFill>
                  <a:schemeClr val="dk2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Char char="•"/>
              <a:defRPr>
                <a:solidFill>
                  <a:schemeClr val="dk2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pic>
        <p:nvPicPr>
          <p:cNvPr id="59" name="Google Shape;5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61012" y="564204"/>
            <a:ext cx="2413370" cy="241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_Title and Content 2">
  <p:cSld name="5_Title and Content 2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/>
          <p:nvPr/>
        </p:nvSpPr>
        <p:spPr>
          <a:xfrm>
            <a:off x="0" y="-41564"/>
            <a:ext cx="24387175" cy="6031149"/>
          </a:xfrm>
          <a:prstGeom prst="rect">
            <a:avLst/>
          </a:prstGeom>
          <a:gradFill>
            <a:gsLst>
              <a:gs pos="0">
                <a:schemeClr val="lt1"/>
              </a:gs>
              <a:gs pos="88000">
                <a:schemeClr val="accent2"/>
              </a:gs>
              <a:gs pos="100000">
                <a:schemeClr val="accent2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2" name="Google Shape;62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6918" y="-4903094"/>
            <a:ext cx="27140450" cy="1017766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7"/>
          <p:cNvSpPr/>
          <p:nvPr/>
        </p:nvSpPr>
        <p:spPr>
          <a:xfrm>
            <a:off x="0" y="564204"/>
            <a:ext cx="20116800" cy="5466945"/>
          </a:xfrm>
          <a:prstGeom prst="round1Rect">
            <a:avLst>
              <a:gd fmla="val 35919" name="adj"/>
            </a:avLst>
          </a:prstGeom>
          <a:solidFill>
            <a:schemeClr val="lt1">
              <a:alpha val="7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7"/>
          <p:cNvSpPr txBox="1"/>
          <p:nvPr>
            <p:ph type="title"/>
          </p:nvPr>
        </p:nvSpPr>
        <p:spPr>
          <a:xfrm>
            <a:off x="1676618" y="730251"/>
            <a:ext cx="14506882" cy="3199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1676618" y="4292600"/>
            <a:ext cx="14506882" cy="766352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5600"/>
              <a:buChar char="•"/>
              <a:defRPr>
                <a:solidFill>
                  <a:schemeClr val="dk2"/>
                </a:solidFill>
              </a:defRPr>
            </a:lvl1pPr>
            <a:lvl2pPr indent="-5334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800"/>
              <a:buChar char="•"/>
              <a:defRPr>
                <a:solidFill>
                  <a:schemeClr val="dk2"/>
                </a:solidFill>
              </a:defRPr>
            </a:lvl2pPr>
            <a:lvl3pPr indent="-482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4000"/>
              <a:buChar char="•"/>
              <a:defRPr>
                <a:solidFill>
                  <a:schemeClr val="dk2"/>
                </a:solidFill>
              </a:defRPr>
            </a:lvl3pPr>
            <a:lvl4pPr indent="-4572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4pPr>
            <a:lvl5pPr indent="-4572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600"/>
              <a:buChar char="•"/>
              <a:defRPr>
                <a:solidFill>
                  <a:schemeClr val="dk2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8" name="Google Shape;68;p17"/>
          <p:cNvSpPr/>
          <p:nvPr>
            <p:ph idx="2" type="pic"/>
          </p:nvPr>
        </p:nvSpPr>
        <p:spPr>
          <a:xfrm>
            <a:off x="16056506" y="3929441"/>
            <a:ext cx="7617876" cy="7617876"/>
          </a:xfrm>
          <a:prstGeom prst="ellipse">
            <a:avLst/>
          </a:prstGeom>
          <a:solidFill>
            <a:schemeClr val="lt1"/>
          </a:solidFill>
          <a:ln cap="flat" cmpd="sng" w="101600">
            <a:solidFill>
              <a:schemeClr val="dk2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635000" sx="102000" rotWithShape="0" algn="ctr" sy="102000">
              <a:schemeClr val="accent2">
                <a:alpha val="9803"/>
              </a:schemeClr>
            </a:outerShdw>
          </a:effectLst>
        </p:spPr>
      </p:sp>
      <p:pic>
        <p:nvPicPr>
          <p:cNvPr id="69" name="Google Shape;69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261012" y="564204"/>
            <a:ext cx="2413370" cy="2413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 1">
  <p:cSld name="1_Section Header 1">
    <p:bg>
      <p:bgPr>
        <a:solidFill>
          <a:schemeClr val="lt1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1663917" y="4191413"/>
            <a:ext cx="21033938" cy="49335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Font typeface="Arial"/>
              <a:buNone/>
              <a:defRPr sz="12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" type="body"/>
          </p:nvPr>
        </p:nvSpPr>
        <p:spPr>
          <a:xfrm>
            <a:off x="1663917" y="9178927"/>
            <a:ext cx="21033938" cy="27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4000"/>
              <a:buNone/>
              <a:defRPr sz="4000">
                <a:solidFill>
                  <a:srgbClr val="9C888C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600"/>
              <a:buNone/>
              <a:defRPr sz="3600">
                <a:solidFill>
                  <a:srgbClr val="9C888C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75" name="Google Shape;75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625600" y="-5334572"/>
            <a:ext cx="26824696" cy="13412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08989" y="761993"/>
            <a:ext cx="3348739" cy="3348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 Header 1">
    <p:bg>
      <p:bgPr>
        <a:solidFill>
          <a:schemeClr val="dk2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type="title"/>
          </p:nvPr>
        </p:nvSpPr>
        <p:spPr>
          <a:xfrm>
            <a:off x="1663917" y="4191413"/>
            <a:ext cx="21033938" cy="49335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  <a:defRPr sz="12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1663917" y="9178927"/>
            <a:ext cx="21033938" cy="27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rgbClr val="6FE2F0"/>
              </a:buClr>
              <a:buSzPts val="4800"/>
              <a:buNone/>
              <a:defRPr sz="4800">
                <a:solidFill>
                  <a:srgbClr val="6FE2F0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4000"/>
              <a:buNone/>
              <a:defRPr sz="4000">
                <a:solidFill>
                  <a:srgbClr val="9C888C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600"/>
              <a:buNone/>
              <a:defRPr sz="3600">
                <a:solidFill>
                  <a:srgbClr val="9C888C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9pPr>
          </a:lstStyle>
          <a:p/>
        </p:txBody>
      </p:sp>
      <p:sp>
        <p:nvSpPr>
          <p:cNvPr id="80" name="Google Shape;80;p19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2" name="Google Shape;82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625600" y="-5334572"/>
            <a:ext cx="26824696" cy="13412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508989" y="761993"/>
            <a:ext cx="3348739" cy="3348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 type="secHead">
  <p:cSld name="SECTION_HEADER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0"/>
          <p:cNvSpPr txBox="1"/>
          <p:nvPr>
            <p:ph type="title"/>
          </p:nvPr>
        </p:nvSpPr>
        <p:spPr>
          <a:xfrm>
            <a:off x="1663917" y="4191413"/>
            <a:ext cx="21033938" cy="49335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rial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0"/>
          <p:cNvSpPr txBox="1"/>
          <p:nvPr>
            <p:ph idx="1" type="body"/>
          </p:nvPr>
        </p:nvSpPr>
        <p:spPr>
          <a:xfrm>
            <a:off x="1663917" y="9178927"/>
            <a:ext cx="21033938" cy="30003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4000"/>
              <a:buNone/>
              <a:defRPr sz="4000">
                <a:solidFill>
                  <a:srgbClr val="9C888C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600"/>
              <a:buNone/>
              <a:defRPr sz="3600">
                <a:solidFill>
                  <a:srgbClr val="9C888C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9C888C"/>
              </a:buClr>
              <a:buSzPts val="3200"/>
              <a:buNone/>
              <a:defRPr sz="3200">
                <a:solidFill>
                  <a:srgbClr val="9C888C"/>
                </a:solidFill>
              </a:defRPr>
            </a:lvl9pPr>
          </a:lstStyle>
          <a:p/>
        </p:txBody>
      </p:sp>
      <p:sp>
        <p:nvSpPr>
          <p:cNvPr id="87" name="Google Shape;87;p20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89" name="Google Shape;89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6521521" y="3078499"/>
            <a:ext cx="32272689" cy="16136344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53799" y="735098"/>
            <a:ext cx="3348739" cy="33487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  <a:defRPr b="1" i="0" sz="8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584200" lvl="0" marL="457200" marR="0" rtl="0" algn="l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Char char="•"/>
              <a:defRPr b="0" i="0" sz="5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533400" lvl="1" marL="914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Char char="•"/>
              <a:defRPr b="0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482600" lvl="2" marL="1371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Char char="•"/>
              <a:defRPr b="0" i="0" sz="4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457200" lvl="3" marL="1828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457200" lvl="4" marL="22860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457200" lvl="5" marL="2743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457200" lvl="6" marL="32004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457200" lvl="7" marL="3657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457200" lvl="8" marL="41148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1" type="ftr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karpenter.sh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"/>
          <p:cNvSpPr txBox="1"/>
          <p:nvPr>
            <p:ph type="ctrTitle"/>
          </p:nvPr>
        </p:nvSpPr>
        <p:spPr>
          <a:xfrm>
            <a:off x="1695846" y="2389384"/>
            <a:ext cx="12286059" cy="56692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rial"/>
              <a:buNone/>
            </a:pPr>
            <a:r>
              <a:rPr lang="en-US" sz="10300"/>
              <a:t>Use Case: Abli </a:t>
            </a:r>
            <a:endParaRPr sz="10300"/>
          </a:p>
        </p:txBody>
      </p:sp>
      <p:sp>
        <p:nvSpPr>
          <p:cNvPr id="187" name="Google Shape;187;p1"/>
          <p:cNvSpPr txBox="1"/>
          <p:nvPr>
            <p:ph idx="1" type="subTitle"/>
          </p:nvPr>
        </p:nvSpPr>
        <p:spPr>
          <a:xfrm>
            <a:off x="1695846" y="8435371"/>
            <a:ext cx="12286059" cy="231032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E2F0"/>
              </a:buClr>
              <a:buSzPts val="4800"/>
              <a:buNone/>
            </a:pPr>
            <a:r>
              <a:rPr lang="en-US"/>
              <a:t>Performance Testing Whitepaper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FE2F0"/>
              </a:buClr>
              <a:buSzPts val="4800"/>
              <a:buNone/>
            </a:pPr>
            <a:r>
              <a:rPr i="1" lang="en-US" sz="4600"/>
              <a:t>Initial Updates (WIP)</a:t>
            </a:r>
            <a:endParaRPr i="1" sz="4600"/>
          </a:p>
        </p:txBody>
      </p:sp>
      <p:sp>
        <p:nvSpPr>
          <p:cNvPr id="188" name="Google Shape;188;p1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"/>
          <p:cNvSpPr txBox="1"/>
          <p:nvPr>
            <p:ph type="title"/>
          </p:nvPr>
        </p:nvSpPr>
        <p:spPr>
          <a:xfrm>
            <a:off x="1676619" y="730251"/>
            <a:ext cx="18295802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>
                <a:latin typeface="Nunito"/>
                <a:ea typeface="Nunito"/>
                <a:cs typeface="Nunito"/>
                <a:sym typeface="Nunito"/>
              </a:rPr>
              <a:t>About Abli: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94" name="Google Shape;194;p2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95" name="Google Shape;195;p2"/>
          <p:cNvSpPr txBox="1"/>
          <p:nvPr>
            <p:ph idx="1" type="body"/>
          </p:nvPr>
        </p:nvSpPr>
        <p:spPr>
          <a:xfrm>
            <a:off x="1676625" y="3381375"/>
            <a:ext cx="21033900" cy="24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Abli is a payment </a:t>
            </a:r>
            <a:r>
              <a:rPr b="1" lang="en-US" sz="4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infrastructure</a:t>
            </a:r>
            <a:r>
              <a:rPr b="1" lang="en-US" sz="4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FinTech in the Philippines. </a:t>
            </a:r>
            <a:r>
              <a:rPr b="1" lang="en-US" sz="4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Our value proposition is </a:t>
            </a:r>
            <a:r>
              <a:rPr lang="en-US" sz="42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”Democratizing payments.”</a:t>
            </a:r>
            <a:endParaRPr sz="4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USE CASE:</a:t>
            </a:r>
            <a:r>
              <a:rPr lang="en-US" sz="3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D</a:t>
            </a:r>
            <a:r>
              <a:rPr lang="en-US" sz="31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omestic deployment of the Mojaloop hub in the Philippines, focused on enabling inclusive instant payments at the national level.</a:t>
            </a:r>
            <a:endParaRPr b="1" sz="4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descr="banking payment system white background" id="196" name="Google Shape;196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5974" y="6054450"/>
            <a:ext cx="6440675" cy="644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"/>
          <p:cNvSpPr txBox="1"/>
          <p:nvPr>
            <p:ph idx="1" type="body"/>
          </p:nvPr>
        </p:nvSpPr>
        <p:spPr>
          <a:xfrm>
            <a:off x="7962125" y="6125100"/>
            <a:ext cx="14900700" cy="644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Our goals:</a:t>
            </a:r>
            <a:endParaRPr b="1" sz="4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88950" lvl="1" marL="914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100"/>
              <a:buFont typeface="Nunito"/>
              <a:buAutoNum type="alphaLcPeriod"/>
            </a:pPr>
            <a:r>
              <a:rPr lang="en-US" sz="4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Build a </a:t>
            </a:r>
            <a:r>
              <a:rPr b="1" lang="en-US" sz="4100">
                <a:solidFill>
                  <a:schemeClr val="dk2"/>
                </a:solidFill>
                <a:highlight>
                  <a:srgbClr val="FFF2CC"/>
                </a:highlight>
                <a:latin typeface="Nunito"/>
                <a:ea typeface="Nunito"/>
                <a:cs typeface="Nunito"/>
                <a:sym typeface="Nunito"/>
              </a:rPr>
              <a:t>secure, low-cost payment rail</a:t>
            </a:r>
            <a:r>
              <a:rPr lang="en-US" sz="4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with Mojaloop to support safe, real-time transactions at scale.</a:t>
            </a:r>
            <a:endParaRPr sz="4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88950" lvl="1" marL="914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100"/>
              <a:buFont typeface="Nunito"/>
              <a:buAutoNum type="alphaLcPeriod"/>
            </a:pPr>
            <a:r>
              <a:rPr b="1" lang="en-US" sz="4100">
                <a:solidFill>
                  <a:schemeClr val="dk2"/>
                </a:solidFill>
                <a:highlight>
                  <a:srgbClr val="FFF2CC"/>
                </a:highlight>
                <a:latin typeface="Nunito"/>
                <a:ea typeface="Nunito"/>
                <a:cs typeface="Nunito"/>
                <a:sym typeface="Nunito"/>
              </a:rPr>
              <a:t>Streamline onboarding</a:t>
            </a:r>
            <a:r>
              <a:rPr lang="en-US" sz="4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for financial institutions, fintechs, and startups to drive broader participation and adoption.</a:t>
            </a:r>
            <a:endParaRPr sz="4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88950" lvl="1" marL="91440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100"/>
              <a:buFont typeface="Nunito"/>
              <a:buAutoNum type="alphaLcPeriod"/>
            </a:pPr>
            <a:r>
              <a:rPr b="1" lang="en-US" sz="4100">
                <a:solidFill>
                  <a:schemeClr val="dk2"/>
                </a:solidFill>
                <a:highlight>
                  <a:srgbClr val="FFF2CC"/>
                </a:highlight>
                <a:latin typeface="Nunito"/>
                <a:ea typeface="Nunito"/>
                <a:cs typeface="Nunito"/>
                <a:sym typeface="Nunito"/>
              </a:rPr>
              <a:t>Support the </a:t>
            </a:r>
            <a:r>
              <a:rPr b="1" lang="en-US" sz="4100">
                <a:solidFill>
                  <a:schemeClr val="dk2"/>
                </a:solidFill>
                <a:highlight>
                  <a:srgbClr val="FFF2CC"/>
                </a:highlight>
                <a:latin typeface="Nunito"/>
                <a:ea typeface="Nunito"/>
                <a:cs typeface="Nunito"/>
                <a:sym typeface="Nunito"/>
              </a:rPr>
              <a:t>Open Finance</a:t>
            </a:r>
            <a:r>
              <a:rPr b="1" lang="en-US" sz="4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4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rPr>
              <a:t>initiative to expand access to diverse financial products for individuals and enterprises.</a:t>
            </a:r>
            <a:endParaRPr sz="4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1900"/>
              <a:buFont typeface="Arial"/>
              <a:buNone/>
            </a:pPr>
            <a:r>
              <a:t/>
            </a:r>
            <a:endParaRPr b="1" sz="41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"/>
          <p:cNvSpPr txBox="1"/>
          <p:nvPr>
            <p:ph type="title"/>
          </p:nvPr>
        </p:nvSpPr>
        <p:spPr>
          <a:xfrm>
            <a:off x="1676619" y="730251"/>
            <a:ext cx="18294708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>
                <a:latin typeface="Nunito"/>
                <a:ea typeface="Nunito"/>
                <a:cs typeface="Nunito"/>
                <a:sym typeface="Nunito"/>
              </a:rPr>
              <a:t>High-Level </a:t>
            </a:r>
            <a:r>
              <a:rPr lang="en-US">
                <a:latin typeface="Nunito"/>
                <a:ea typeface="Nunito"/>
                <a:cs typeface="Nunito"/>
                <a:sym typeface="Nunito"/>
              </a:rPr>
              <a:t>Architecture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03" name="Google Shape;203;p3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204" name="Google Shape;204;p3"/>
          <p:cNvGrpSpPr/>
          <p:nvPr/>
        </p:nvGrpSpPr>
        <p:grpSpPr>
          <a:xfrm>
            <a:off x="1965525" y="4163225"/>
            <a:ext cx="9421800" cy="5896500"/>
            <a:chOff x="1730525" y="4654600"/>
            <a:chExt cx="9421800" cy="5896500"/>
          </a:xfrm>
        </p:grpSpPr>
        <p:sp>
          <p:nvSpPr>
            <p:cNvPr id="205" name="Google Shape;205;p3"/>
            <p:cNvSpPr/>
            <p:nvPr/>
          </p:nvSpPr>
          <p:spPr>
            <a:xfrm>
              <a:off x="1730525" y="4654600"/>
              <a:ext cx="9421800" cy="5896500"/>
            </a:xfrm>
            <a:prstGeom prst="roundRect">
              <a:avLst>
                <a:gd fmla="val 10870" name="adj"/>
              </a:avLst>
            </a:prstGeom>
            <a:solidFill>
              <a:srgbClr val="F3F3F3"/>
            </a:solidFill>
            <a:ln cap="flat" cmpd="sng" w="2857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unito"/>
                <a:ea typeface="Nunito"/>
                <a:cs typeface="Nunito"/>
                <a:sym typeface="Nunito"/>
              </a:endParaRPr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380725" y="5677275"/>
              <a:ext cx="3696000" cy="1452900"/>
            </a:xfrm>
            <a:prstGeom prst="roundRect">
              <a:avLst>
                <a:gd fmla="val 16667" name="adj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latin typeface="Nunito SemiBold"/>
                  <a:ea typeface="Nunito SemiBold"/>
                  <a:cs typeface="Nunito SemiBold"/>
                  <a:sym typeface="Nunito SemiBold"/>
                </a:rPr>
                <a:t>IPS  (MOJALOOP)</a:t>
              </a:r>
              <a:endParaRPr sz="2800">
                <a:latin typeface="Nunito SemiBold"/>
                <a:ea typeface="Nunito SemiBold"/>
                <a:cs typeface="Nunito SemiBold"/>
                <a:sym typeface="Nunito SemiBold"/>
              </a:endParaRPr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6635100" y="5677275"/>
              <a:ext cx="3696000" cy="1452900"/>
            </a:xfrm>
            <a:prstGeom prst="roundRect">
              <a:avLst>
                <a:gd fmla="val 16667" name="adj"/>
              </a:avLst>
            </a:prstGeom>
            <a:solidFill>
              <a:srgbClr val="F4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latin typeface="Nunito SemiBold"/>
                  <a:ea typeface="Nunito SemiBold"/>
                  <a:cs typeface="Nunito SemiBold"/>
                  <a:sym typeface="Nunito SemiBold"/>
                </a:rPr>
                <a:t>RISK/FRAUD MANAGEMENT</a:t>
              </a:r>
              <a:endParaRPr sz="2800">
                <a:latin typeface="Nunito SemiBold"/>
                <a:ea typeface="Nunito SemiBold"/>
                <a:cs typeface="Nunito SemiBold"/>
                <a:sym typeface="Nunito SemiBold"/>
              </a:endParaRPr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2380725" y="8030200"/>
              <a:ext cx="3696000" cy="1452900"/>
            </a:xfrm>
            <a:prstGeom prst="roundRect">
              <a:avLst>
                <a:gd fmla="val 16667" name="adj"/>
              </a:avLst>
            </a:prstGeom>
            <a:solidFill>
              <a:srgbClr val="D9EAD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latin typeface="Nunito SemiBold"/>
                  <a:ea typeface="Nunito SemiBold"/>
                  <a:cs typeface="Nunito SemiBold"/>
                  <a:sym typeface="Nunito SemiBold"/>
                </a:rPr>
                <a:t>SETTLEMENT &amp; RECONCILIATION</a:t>
              </a:r>
              <a:endParaRPr sz="2800">
                <a:latin typeface="Nunito SemiBold"/>
                <a:ea typeface="Nunito SemiBold"/>
                <a:cs typeface="Nunito SemiBold"/>
                <a:sym typeface="Nunito SemiBold"/>
              </a:endParaRPr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6635100" y="8030200"/>
              <a:ext cx="3696000" cy="1452900"/>
            </a:xfrm>
            <a:prstGeom prst="roundRect">
              <a:avLst>
                <a:gd fmla="val 16667" name="adj"/>
              </a:avLst>
            </a:prstGeom>
            <a:solidFill>
              <a:srgbClr val="FFF2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800">
                  <a:latin typeface="Nunito SemiBold"/>
                  <a:ea typeface="Nunito SemiBold"/>
                  <a:cs typeface="Nunito SemiBold"/>
                  <a:sym typeface="Nunito SemiBold"/>
                </a:rPr>
                <a:t>MIDDLEWARE</a:t>
              </a:r>
              <a:endParaRPr sz="2800">
                <a:latin typeface="Nunito SemiBold"/>
                <a:ea typeface="Nunito SemiBold"/>
                <a:cs typeface="Nunito SemiBold"/>
                <a:sym typeface="Nunito SemiBold"/>
              </a:endParaRPr>
            </a:p>
          </p:txBody>
        </p:sp>
      </p:grpSp>
      <p:sp>
        <p:nvSpPr>
          <p:cNvPr id="210" name="Google Shape;210;p3"/>
          <p:cNvSpPr/>
          <p:nvPr/>
        </p:nvSpPr>
        <p:spPr>
          <a:xfrm>
            <a:off x="14863075" y="4082150"/>
            <a:ext cx="6223800" cy="10470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Nunito SemiBold"/>
                <a:ea typeface="Nunito SemiBold"/>
                <a:cs typeface="Nunito SemiBold"/>
                <a:sym typeface="Nunito SemiBold"/>
              </a:rPr>
              <a:t>DFSPs</a:t>
            </a:r>
            <a:endParaRPr sz="2800"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211" name="Google Shape;211;p3"/>
          <p:cNvSpPr/>
          <p:nvPr/>
        </p:nvSpPr>
        <p:spPr>
          <a:xfrm>
            <a:off x="1965539" y="10435275"/>
            <a:ext cx="9421800" cy="1452900"/>
          </a:xfrm>
          <a:prstGeom prst="roundRect">
            <a:avLst>
              <a:gd fmla="val 16667" name="adj"/>
            </a:avLst>
          </a:prstGeom>
          <a:solidFill>
            <a:srgbClr val="D5A6B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Nunito SemiBold"/>
                <a:ea typeface="Nunito SemiBold"/>
                <a:cs typeface="Nunito SemiBold"/>
                <a:sym typeface="Nunito SemiBold"/>
              </a:rPr>
              <a:t>VALUE-ADDED SERVICES (VAS)</a:t>
            </a:r>
            <a:endParaRPr sz="2800"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pic>
        <p:nvPicPr>
          <p:cNvPr descr="bank system icon" id="212" name="Google Shape;212;p3"/>
          <p:cNvPicPr preferRelativeResize="0"/>
          <p:nvPr/>
        </p:nvPicPr>
        <p:blipFill rotWithShape="1">
          <a:blip r:embed="rId3">
            <a:alphaModFix/>
          </a:blip>
          <a:srcRect b="23242" l="12524" r="13668" t="18065"/>
          <a:stretch/>
        </p:blipFill>
        <p:spPr>
          <a:xfrm>
            <a:off x="15553200" y="5601325"/>
            <a:ext cx="5051425" cy="401722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"/>
          <p:cNvSpPr/>
          <p:nvPr/>
        </p:nvSpPr>
        <p:spPr>
          <a:xfrm>
            <a:off x="14863075" y="10090725"/>
            <a:ext cx="6223800" cy="10470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latin typeface="Nunito SemiBold"/>
                <a:ea typeface="Nunito SemiBold"/>
                <a:cs typeface="Nunito SemiBold"/>
                <a:sym typeface="Nunito SemiBold"/>
              </a:rPr>
              <a:t>FINTECHS</a:t>
            </a:r>
            <a:endParaRPr sz="2800"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214" name="Google Shape;214;p3"/>
          <p:cNvSpPr/>
          <p:nvPr/>
        </p:nvSpPr>
        <p:spPr>
          <a:xfrm>
            <a:off x="12135050" y="7135725"/>
            <a:ext cx="2563800" cy="10254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6FE2F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"/>
          <p:cNvSpPr/>
          <p:nvPr/>
        </p:nvSpPr>
        <p:spPr>
          <a:xfrm>
            <a:off x="14863063" y="11401713"/>
            <a:ext cx="6223800" cy="1047000"/>
          </a:xfrm>
          <a:prstGeom prst="roundRect">
            <a:avLst>
              <a:gd fmla="val 16667" name="adj"/>
            </a:avLst>
          </a:prstGeom>
          <a:solidFill>
            <a:srgbClr val="CFE2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Nunito SemiBold"/>
                <a:ea typeface="Nunito SemiBold"/>
                <a:cs typeface="Nunito SemiBold"/>
                <a:sym typeface="Nunito SemiBold"/>
              </a:rPr>
              <a:t>OTHER INSTITUTIONAL PARTNERS</a:t>
            </a:r>
            <a:endParaRPr sz="2400"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"/>
          <p:cNvSpPr txBox="1"/>
          <p:nvPr>
            <p:ph idx="12" type="sldNum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1" name="Google Shape;221;p4"/>
          <p:cNvSpPr txBox="1"/>
          <p:nvPr>
            <p:ph type="title"/>
          </p:nvPr>
        </p:nvSpPr>
        <p:spPr>
          <a:xfrm>
            <a:off x="1676619" y="730251"/>
            <a:ext cx="18295802" cy="26511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>
                <a:latin typeface="Nunito"/>
                <a:ea typeface="Nunito"/>
                <a:cs typeface="Nunito"/>
                <a:sym typeface="Nunito"/>
              </a:rPr>
              <a:t>Overall Test Plan - v17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2" name="Google Shape;222;p4"/>
          <p:cNvSpPr/>
          <p:nvPr/>
        </p:nvSpPr>
        <p:spPr>
          <a:xfrm>
            <a:off x="11744075" y="5903775"/>
            <a:ext cx="9037200" cy="4223100"/>
          </a:xfrm>
          <a:prstGeom prst="roundRect">
            <a:avLst>
              <a:gd fmla="val 16667" name="adj"/>
            </a:avLst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Nunito"/>
                <a:ea typeface="Nunito"/>
                <a:cs typeface="Nunito"/>
                <a:sym typeface="Nunito"/>
              </a:rPr>
              <a:t>ROUND 2 SCOPE:</a:t>
            </a:r>
            <a:endParaRPr b="1" sz="4000"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Nunito"/>
                <a:ea typeface="Nunito"/>
                <a:cs typeface="Nunito"/>
                <a:sym typeface="Nunito"/>
              </a:rPr>
              <a:t>2 and 8 DFSPs</a:t>
            </a:r>
            <a:endParaRPr sz="4000"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highlight>
                  <a:srgbClr val="F4CCCC"/>
                </a:highlight>
                <a:latin typeface="Nunito"/>
                <a:ea typeface="Nunito"/>
                <a:cs typeface="Nunito"/>
                <a:sym typeface="Nunito"/>
              </a:rPr>
              <a:t>Dynamic DFSP Pairing</a:t>
            </a:r>
            <a:endParaRPr b="1" sz="4000">
              <a:highlight>
                <a:srgbClr val="F4CCCC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highlight>
                  <a:srgbClr val="F4CCCC"/>
                </a:highlight>
                <a:latin typeface="Nunito"/>
                <a:ea typeface="Nunito"/>
                <a:cs typeface="Nunito"/>
                <a:sym typeface="Nunito"/>
              </a:rPr>
              <a:t>Autoscale</a:t>
            </a:r>
            <a:endParaRPr b="1" sz="4000">
              <a:highlight>
                <a:srgbClr val="F4CCCC"/>
              </a:highlight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Nunito"/>
                <a:ea typeface="Nunito"/>
                <a:cs typeface="Nunito"/>
                <a:sym typeface="Nunito"/>
              </a:rPr>
              <a:t>1K, 5K, 10K TPS</a:t>
            </a:r>
            <a:endParaRPr sz="4000"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23" name="Google Shape;223;p4"/>
          <p:cNvSpPr/>
          <p:nvPr/>
        </p:nvSpPr>
        <p:spPr>
          <a:xfrm>
            <a:off x="2645650" y="5838225"/>
            <a:ext cx="8543100" cy="42885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latin typeface="Nunito"/>
                <a:ea typeface="Nunito"/>
                <a:cs typeface="Nunito"/>
                <a:sym typeface="Nunito"/>
              </a:rPr>
              <a:t>ROUND 1 SCOPE:</a:t>
            </a:r>
            <a:endParaRPr b="1" sz="4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Nunito"/>
                <a:ea typeface="Nunito"/>
                <a:cs typeface="Nunito"/>
                <a:sym typeface="Nunito"/>
              </a:rPr>
              <a:t>2 and 8 DFSPs</a:t>
            </a:r>
            <a:endParaRPr sz="4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Nunito"/>
                <a:ea typeface="Nunito"/>
                <a:cs typeface="Nunito"/>
                <a:sym typeface="Nunito"/>
              </a:rPr>
              <a:t>Static DFSP Pairing</a:t>
            </a:r>
            <a:endParaRPr sz="4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Nunito"/>
                <a:ea typeface="Nunito"/>
                <a:cs typeface="Nunito"/>
                <a:sym typeface="Nunito"/>
              </a:rPr>
              <a:t>Non-scaling</a:t>
            </a:r>
            <a:endParaRPr sz="40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Nunito"/>
                <a:ea typeface="Nunito"/>
                <a:cs typeface="Nunito"/>
                <a:sym typeface="Nunito"/>
              </a:rPr>
              <a:t>1K, 5K, 10K TPS</a:t>
            </a:r>
            <a:endParaRPr sz="40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WS achitecture transparent icon" id="228" name="Google Shape;228;g370cd69a401_4_0"/>
          <p:cNvPicPr preferRelativeResize="0"/>
          <p:nvPr/>
        </p:nvPicPr>
        <p:blipFill rotWithShape="1">
          <a:blip r:embed="rId3">
            <a:alphaModFix/>
          </a:blip>
          <a:srcRect b="23919" l="0" r="0" t="24339"/>
          <a:stretch/>
        </p:blipFill>
        <p:spPr>
          <a:xfrm>
            <a:off x="18900075" y="7841099"/>
            <a:ext cx="5487100" cy="520125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g370cd69a401_4_0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0" name="Google Shape;230;g370cd69a401_4_0"/>
          <p:cNvSpPr txBox="1"/>
          <p:nvPr>
            <p:ph type="title"/>
          </p:nvPr>
        </p:nvSpPr>
        <p:spPr>
          <a:xfrm>
            <a:off x="1676619" y="730251"/>
            <a:ext cx="182958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>
                <a:latin typeface="Nunito"/>
                <a:ea typeface="Nunito"/>
                <a:cs typeface="Nunito"/>
                <a:sym typeface="Nunito"/>
              </a:rPr>
              <a:t>Performance Testing Config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1" name="Google Shape;231;g370cd69a401_4_0"/>
          <p:cNvSpPr txBox="1"/>
          <p:nvPr>
            <p:ph idx="1" type="body"/>
          </p:nvPr>
        </p:nvSpPr>
        <p:spPr>
          <a:xfrm>
            <a:off x="1676624" y="3651250"/>
            <a:ext cx="17627700" cy="83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Current Setup:</a:t>
            </a:r>
            <a:endParaRPr b="1"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unito"/>
              <a:buChar char="•"/>
            </a:pPr>
            <a:r>
              <a:rPr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5 t3.medium EC2s for management node pool. Management nodepool includes these services:</a:t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57200" lvl="1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unito"/>
              <a:buChar char="•"/>
            </a:pPr>
            <a:r>
              <a:rPr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PromStack</a:t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57200" lvl="1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unito"/>
              <a:buChar char="•"/>
            </a:pPr>
            <a:r>
              <a:rPr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Kubernetes Dashboard</a:t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57200" lvl="1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unito"/>
              <a:buChar char="•"/>
            </a:pPr>
            <a:r>
              <a:rPr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Cert Manager</a:t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57200" lvl="1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unito"/>
              <a:buChar char="•"/>
            </a:pPr>
            <a:r>
              <a:rPr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Ingress Nginx</a:t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unito"/>
              <a:buChar char="•"/>
            </a:pPr>
            <a:r>
              <a:rPr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2 m7i.large EC2s for worker node pools dedicated to mojaloop resources only</a:t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Mojaloop Namespace includes:</a:t>
            </a:r>
            <a:endParaRPr b="1"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unito"/>
              <a:buChar char="•"/>
            </a:pPr>
            <a:r>
              <a:rPr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8</a:t>
            </a:r>
            <a:r>
              <a:rPr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replicas for Account Lookup Service, 5 Quoting Service, 5 ML API Adapter Service and  5 Central Ledger. Supporting handlers are scaled as well.</a:t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External AWS Services:</a:t>
            </a:r>
            <a:endParaRPr b="1"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unito"/>
              <a:buChar char="•"/>
            </a:pPr>
            <a:r>
              <a:rPr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MSK Provisioned with 3 Broker nodes using kafka.m7g.large</a:t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unito"/>
              <a:buChar char="•"/>
            </a:pPr>
            <a:r>
              <a:rPr lang="en-US" sz="36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Single MySQL RDS using t3.xlarge</a:t>
            </a:r>
            <a:endParaRPr sz="36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WS achitecture transparent icon" id="236" name="Google Shape;236;g36f4ca86eb8_0_3"/>
          <p:cNvPicPr preferRelativeResize="0"/>
          <p:nvPr/>
        </p:nvPicPr>
        <p:blipFill rotWithShape="1">
          <a:blip r:embed="rId3">
            <a:alphaModFix/>
          </a:blip>
          <a:srcRect b="23919" l="0" r="0" t="24339"/>
          <a:stretch/>
        </p:blipFill>
        <p:spPr>
          <a:xfrm>
            <a:off x="18900075" y="7841099"/>
            <a:ext cx="5487100" cy="520125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g36f4ca86eb8_0_3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8" name="Google Shape;238;g36f4ca86eb8_0_3"/>
          <p:cNvSpPr txBox="1"/>
          <p:nvPr>
            <p:ph type="title"/>
          </p:nvPr>
        </p:nvSpPr>
        <p:spPr>
          <a:xfrm>
            <a:off x="1676619" y="730251"/>
            <a:ext cx="182958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>
                <a:latin typeface="Nunito"/>
                <a:ea typeface="Nunito"/>
                <a:cs typeface="Nunito"/>
                <a:sym typeface="Nunito"/>
              </a:rPr>
              <a:t>Performance Testing Config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39" name="Google Shape;239;g36f4ca86eb8_0_3"/>
          <p:cNvSpPr txBox="1"/>
          <p:nvPr/>
        </p:nvSpPr>
        <p:spPr>
          <a:xfrm>
            <a:off x="1676625" y="4175200"/>
            <a:ext cx="10694700" cy="68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Nunito"/>
                <a:ea typeface="Nunito"/>
                <a:cs typeface="Nunito"/>
                <a:sym typeface="Nunito"/>
              </a:rPr>
              <a:t>Round 1: </a:t>
            </a:r>
            <a:endParaRPr b="1" sz="3600"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spcBef>
                <a:spcPts val="0"/>
              </a:spcBef>
              <a:spcAft>
                <a:spcPts val="0"/>
              </a:spcAft>
              <a:buSzPts val="3600"/>
              <a:buFont typeface="Nunito"/>
              <a:buChar char="●"/>
            </a:pP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No HPA autoscaling applied</a:t>
            </a:r>
            <a:endParaRPr sz="3600"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spcBef>
                <a:spcPts val="0"/>
              </a:spcBef>
              <a:spcAft>
                <a:spcPts val="0"/>
              </a:spcAft>
              <a:buSzPts val="3600"/>
              <a:buFont typeface="Nunito"/>
              <a:buChar char="●"/>
            </a:pP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No assigned resource requests and limits for the pods</a:t>
            </a:r>
            <a:br>
              <a:rPr lang="en-US" sz="3600">
                <a:latin typeface="Nunito"/>
                <a:ea typeface="Nunito"/>
                <a:cs typeface="Nunito"/>
                <a:sym typeface="Nunito"/>
              </a:rPr>
            </a:br>
            <a:endParaRPr sz="3600"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Nunito"/>
                <a:ea typeface="Nunito"/>
                <a:cs typeface="Nunito"/>
                <a:sym typeface="Nunito"/>
              </a:rPr>
              <a:t>Deployment type</a:t>
            </a:r>
            <a:endParaRPr b="1" sz="3600"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Nunito"/>
              <a:buChar char="●"/>
            </a:pP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Deployed to EKS using Terraform and Helm</a:t>
            </a:r>
            <a:endParaRPr sz="3600"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Nunito"/>
                <a:ea typeface="Nunito"/>
                <a:cs typeface="Nunito"/>
                <a:sym typeface="Nunito"/>
              </a:rPr>
              <a:t>Test environment configuration</a:t>
            </a:r>
            <a:endParaRPr b="1" sz="3600"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Nunito"/>
              <a:buChar char="●"/>
            </a:pP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Number of DFSPs: 2</a:t>
            </a:r>
            <a:endParaRPr sz="3600"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Nunito"/>
              <a:buChar char="●"/>
            </a:pP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Settlement model: Deferred net settlement</a:t>
            </a:r>
            <a:endParaRPr sz="3600"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Nunito"/>
              <a:buChar char="●"/>
            </a:pP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Scope: Local transfers</a:t>
            </a:r>
            <a:endParaRPr sz="3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40" name="Google Shape;240;g36f4ca86eb8_0_3"/>
          <p:cNvSpPr txBox="1"/>
          <p:nvPr/>
        </p:nvSpPr>
        <p:spPr>
          <a:xfrm>
            <a:off x="12371325" y="4175200"/>
            <a:ext cx="10802400" cy="5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Nunito"/>
                <a:ea typeface="Nunito"/>
                <a:cs typeface="Nunito"/>
                <a:sym typeface="Nunito"/>
              </a:rPr>
              <a:t>Test tools</a:t>
            </a:r>
            <a:endParaRPr b="1" sz="3600"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spcBef>
                <a:spcPts val="0"/>
              </a:spcBef>
              <a:spcAft>
                <a:spcPts val="0"/>
              </a:spcAft>
              <a:buSzPts val="3600"/>
              <a:buFont typeface="Nunito"/>
              <a:buChar char="●"/>
            </a:pP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Load Testing Tool is </a:t>
            </a: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K6 within the EKS cluster but deployed in a separate nodepool</a:t>
            </a:r>
            <a:endParaRPr sz="3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00">
                <a:latin typeface="Nunito"/>
                <a:ea typeface="Nunito"/>
                <a:cs typeface="Nunito"/>
                <a:sym typeface="Nunito"/>
              </a:rPr>
              <a:t>Test scenarios</a:t>
            </a:r>
            <a:endParaRPr b="1" sz="3600"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spcBef>
                <a:spcPts val="0"/>
              </a:spcBef>
              <a:spcAft>
                <a:spcPts val="0"/>
              </a:spcAft>
              <a:buSzPts val="3600"/>
              <a:buFont typeface="Nunito"/>
              <a:buChar char="●"/>
            </a:pP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Lookup payee account</a:t>
            </a:r>
            <a:endParaRPr sz="3600"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spcBef>
                <a:spcPts val="0"/>
              </a:spcBef>
              <a:spcAft>
                <a:spcPts val="0"/>
              </a:spcAft>
              <a:buSzPts val="3600"/>
              <a:buFont typeface="Nunito"/>
              <a:buChar char="●"/>
            </a:pP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Lookup payer account</a:t>
            </a:r>
            <a:endParaRPr sz="3600"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spcBef>
                <a:spcPts val="0"/>
              </a:spcBef>
              <a:spcAft>
                <a:spcPts val="0"/>
              </a:spcAft>
              <a:buSzPts val="3600"/>
              <a:buFont typeface="Nunito"/>
              <a:buChar char="●"/>
            </a:pP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Initiate Quoting for the transfer</a:t>
            </a:r>
            <a:endParaRPr sz="3600">
              <a:latin typeface="Nunito"/>
              <a:ea typeface="Nunito"/>
              <a:cs typeface="Nunito"/>
              <a:sym typeface="Nunito"/>
            </a:endParaRPr>
          </a:p>
          <a:p>
            <a:pPr indent="-457200" lvl="0" marL="914400" rtl="0" algn="l">
              <a:spcBef>
                <a:spcPts val="0"/>
              </a:spcBef>
              <a:spcAft>
                <a:spcPts val="0"/>
              </a:spcAft>
              <a:buSzPts val="3600"/>
              <a:buFont typeface="Nunito"/>
              <a:buChar char="●"/>
            </a:pPr>
            <a:r>
              <a:rPr lang="en-US" sz="3600">
                <a:latin typeface="Nunito"/>
                <a:ea typeface="Nunito"/>
                <a:cs typeface="Nunito"/>
                <a:sym typeface="Nunito"/>
              </a:rPr>
              <a:t>Perform Transfer</a:t>
            </a:r>
            <a:endParaRPr sz="36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3705da98810_0_0"/>
          <p:cNvSpPr txBox="1"/>
          <p:nvPr>
            <p:ph idx="12" type="sldNum"/>
          </p:nvPr>
        </p:nvSpPr>
        <p:spPr>
          <a:xfrm>
            <a:off x="17223443" y="12787776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6" name="Google Shape;246;g3705da98810_0_0"/>
          <p:cNvSpPr txBox="1"/>
          <p:nvPr>
            <p:ph type="title"/>
          </p:nvPr>
        </p:nvSpPr>
        <p:spPr>
          <a:xfrm>
            <a:off x="1676619" y="730251"/>
            <a:ext cx="182958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>
                <a:latin typeface="Nunito"/>
                <a:ea typeface="Nunito"/>
                <a:cs typeface="Nunito"/>
                <a:sym typeface="Nunito"/>
              </a:rPr>
              <a:t>Initial Results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graphicFrame>
        <p:nvGraphicFramePr>
          <p:cNvPr id="247" name="Google Shape;247;g3705da98810_0_0"/>
          <p:cNvGraphicFramePr/>
          <p:nvPr/>
        </p:nvGraphicFramePr>
        <p:xfrm>
          <a:off x="1676625" y="3756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{69EE8ED4-BFC3-4BDB-A2E1-343FC9D1002C}</a:tableStyleId>
              </a:tblPr>
              <a:tblGrid>
                <a:gridCol w="2445175"/>
                <a:gridCol w="9863850"/>
                <a:gridCol w="4264125"/>
                <a:gridCol w="4264125"/>
              </a:tblGrid>
              <a:tr h="381000">
                <a:tc gridSpan="2"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Round 1: 2 DFSPs</a:t>
                      </a:r>
                      <a:endParaRPr b="1" sz="4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1,000 TPS</a:t>
                      </a:r>
                      <a:endParaRPr b="1" sz="4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4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4,000 TPS</a:t>
                      </a:r>
                      <a:endParaRPr b="1" sz="4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6D7A8"/>
                    </a:solidFill>
                  </a:tcPr>
                </a:tc>
              </a:tr>
              <a:tr h="381000">
                <a:tc rowSpan="12">
                  <a:txBody>
                    <a:bodyPr/>
                    <a:lstStyle/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Performance</a:t>
                      </a:r>
                      <a:endParaRPr b="1"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Transaction throughput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999 TPS at 15mins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3928 TPS at 15mins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Latency/Response time to process end-to-end payments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55.81ms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48.92ms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System availability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100%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100%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Error rate/system failure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0% failure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highlight>
                            <a:srgbClr val="F4CCCC"/>
                          </a:highlight>
                          <a:latin typeface="Nunito"/>
                          <a:ea typeface="Nunito"/>
                          <a:cs typeface="Nunito"/>
                          <a:sym typeface="Nunito"/>
                        </a:rPr>
                        <a:t>10.14%</a:t>
                      </a:r>
                      <a:br>
                        <a:rPr lang="en-US" sz="3000">
                          <a:highlight>
                            <a:srgbClr val="F4CCCC"/>
                          </a:highlight>
                          <a:latin typeface="Nunito"/>
                          <a:ea typeface="Nunito"/>
                          <a:cs typeface="Nunito"/>
                          <a:sym typeface="Nunito"/>
                        </a:rPr>
                      </a:b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failures at NLB level not Mojaloop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P50 / P99 for Account Lookup Service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14.0ms / 156ms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12.0ms / 63.5ms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P50 / P99 for Central Ledger Service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10.7ms / 24.2ms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10.3ms / 52.2ms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P50 / P99 for Quoting Service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11.1ms / 37.0ms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10.1ms / 25.4ms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P50 / P99 for ML API Adapter Service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11.1ms / 36.0ms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11.7ms /</a:t>
                      </a:r>
                      <a:r>
                        <a:rPr lang="en-US" sz="3000">
                          <a:highlight>
                            <a:srgbClr val="F4CCCC"/>
                          </a:highlight>
                          <a:latin typeface="Nunito"/>
                          <a:ea typeface="Nunito"/>
                          <a:cs typeface="Nunito"/>
                          <a:sym typeface="Nunito"/>
                        </a:rPr>
                        <a:t> 1.7s</a:t>
                      </a:r>
                      <a:endParaRPr sz="3000">
                        <a:highlight>
                          <a:srgbClr val="F4CCCC"/>
                        </a:highlight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Resource Utilization (CPU, Memory) for ALS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CPU 40%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RAM 600~ MB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CPU 40%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RAM 400 MB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Resource Utilization (CPU, Memory) for CL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CPU 40%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RAM 500~ MB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CPU 40%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RAM 500~ MB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Resource Utilization (CPU, Memory) for QS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CPU 20%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RAM 400~ MB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CPU 20%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RAM 400~ MB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 vMerge="1"/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Resource Utilization (CPU, Memory) for ML API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CPU 15%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RAM 300~ MB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CPU 15%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  <a:p>
                      <a:pPr indent="0" lvl="0" marL="0" rtl="0" algn="l"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RAM 400~ MB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Resilience</a:t>
                      </a:r>
                      <a:endParaRPr b="1"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Recovery time and recovery point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n/a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2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>
                          <a:latin typeface="Nunito"/>
                          <a:ea typeface="Nunito"/>
                          <a:cs typeface="Nunito"/>
                          <a:sym typeface="Nunito"/>
                        </a:rPr>
                        <a:t>n/a</a:t>
                      </a:r>
                      <a:endParaRPr sz="3000">
                        <a:latin typeface="Nunito"/>
                        <a:ea typeface="Nunito"/>
                        <a:cs typeface="Nunito"/>
                        <a:sym typeface="Nunito"/>
                      </a:endParaRPr>
                    </a:p>
                  </a:txBody>
                  <a:tcPr marT="0" marB="0" marR="68575" marL="68575">
                    <a:lnL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705da98810_0_6"/>
          <p:cNvSpPr txBox="1"/>
          <p:nvPr>
            <p:ph idx="12" type="sldNum"/>
          </p:nvPr>
        </p:nvSpPr>
        <p:spPr>
          <a:xfrm>
            <a:off x="17223443" y="12712701"/>
            <a:ext cx="5487000" cy="73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53" name="Google Shape;253;g3705da98810_0_6"/>
          <p:cNvSpPr txBox="1"/>
          <p:nvPr>
            <p:ph type="title"/>
          </p:nvPr>
        </p:nvSpPr>
        <p:spPr>
          <a:xfrm>
            <a:off x="1676619" y="730251"/>
            <a:ext cx="18295800" cy="265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Arial"/>
              <a:buNone/>
            </a:pPr>
            <a:r>
              <a:rPr lang="en-US">
                <a:latin typeface="Nunito"/>
                <a:ea typeface="Nunito"/>
                <a:cs typeface="Nunito"/>
                <a:sym typeface="Nunito"/>
              </a:rPr>
              <a:t>Next Steps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54" name="Google Shape;254;g3705da98810_0_6"/>
          <p:cNvSpPr txBox="1"/>
          <p:nvPr>
            <p:ph idx="1" type="body"/>
          </p:nvPr>
        </p:nvSpPr>
        <p:spPr>
          <a:xfrm>
            <a:off x="1676619" y="3651250"/>
            <a:ext cx="21033900" cy="83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>
                <a:latin typeface="Nunito"/>
                <a:ea typeface="Nunito"/>
                <a:cs typeface="Nunito"/>
                <a:sym typeface="Nunito"/>
              </a:rPr>
              <a:t>Continue testing with:</a:t>
            </a:r>
            <a:endParaRPr sz="4200">
              <a:latin typeface="Nunito"/>
              <a:ea typeface="Nunito"/>
              <a:cs typeface="Nunito"/>
              <a:sym typeface="Nunito"/>
            </a:endParaRPr>
          </a:p>
          <a:p>
            <a:pPr indent="-495300" lvl="0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Font typeface="Nunito"/>
              <a:buChar char="•"/>
            </a:pPr>
            <a:r>
              <a:rPr lang="en-US" sz="4200">
                <a:latin typeface="Nunito"/>
                <a:ea typeface="Nunito"/>
                <a:cs typeface="Nunito"/>
                <a:sym typeface="Nunito"/>
              </a:rPr>
              <a:t>More DFSP with dynamic pairing/assignment</a:t>
            </a:r>
            <a:endParaRPr sz="4200">
              <a:latin typeface="Nunito"/>
              <a:ea typeface="Nunito"/>
              <a:cs typeface="Nunito"/>
              <a:sym typeface="Nunito"/>
            </a:endParaRPr>
          </a:p>
          <a:p>
            <a:pPr indent="-4953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Nunito"/>
              <a:buChar char="•"/>
            </a:pPr>
            <a:r>
              <a:rPr lang="en-US" sz="4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HPA autoscaling</a:t>
            </a:r>
            <a:endParaRPr sz="4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953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Nunito"/>
              <a:buChar char="•"/>
            </a:pPr>
            <a:r>
              <a:rPr lang="en-US" sz="4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Assigning resource request and limits for the pods</a:t>
            </a:r>
            <a:endParaRPr sz="4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953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Nunito"/>
              <a:buChar char="•"/>
            </a:pPr>
            <a:r>
              <a:rPr lang="en-US" sz="4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Potential changes</a:t>
            </a:r>
            <a:endParaRPr sz="4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95300" lvl="1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Nunito"/>
              <a:buChar char="•"/>
            </a:pPr>
            <a:r>
              <a:rPr lang="en-US" sz="4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Move database to an Aurora RDS</a:t>
            </a:r>
            <a:endParaRPr sz="4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95300" lvl="1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Nunito"/>
              <a:buChar char="•"/>
            </a:pPr>
            <a:r>
              <a:rPr lang="en-US" sz="4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Apply </a:t>
            </a:r>
            <a:r>
              <a:rPr lang="en-US" sz="4200" u="sng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karpenter.sh</a:t>
            </a:r>
            <a:endParaRPr sz="4200">
              <a:solidFill>
                <a:schemeClr val="dk2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-495300" lvl="0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Nunito"/>
              <a:buChar char="•"/>
            </a:pPr>
            <a:r>
              <a:rPr lang="en-US" sz="4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Apply Chaos Mesh</a:t>
            </a:r>
            <a:endParaRPr sz="4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Mojaloop">
      <a:dk1>
        <a:srgbClr val="600130"/>
      </a:dk1>
      <a:lt1>
        <a:srgbClr val="FFFFFF"/>
      </a:lt1>
      <a:dk2>
        <a:srgbClr val="211336"/>
      </a:dk2>
      <a:lt2>
        <a:srgbClr val="FEFFFF"/>
      </a:lt2>
      <a:accent1>
        <a:srgbClr val="201236"/>
      </a:accent1>
      <a:accent2>
        <a:srgbClr val="D00B67"/>
      </a:accent2>
      <a:accent3>
        <a:srgbClr val="A8B700"/>
      </a:accent3>
      <a:accent4>
        <a:srgbClr val="19CAE0"/>
      </a:accent4>
      <a:accent5>
        <a:srgbClr val="FFAA00"/>
      </a:accent5>
      <a:accent6>
        <a:srgbClr val="600130"/>
      </a:accent6>
      <a:hlink>
        <a:srgbClr val="19CAE0"/>
      </a:hlink>
      <a:folHlink>
        <a:srgbClr val="A8B7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2020-01-08T21:13:28Z</dcterms:created>
  <dc:creator>Tudor Vedeanu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</Properties>
</file>